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5" r:id="rId7"/>
    <p:sldId id="261" r:id="rId8"/>
    <p:sldId id="262" r:id="rId9"/>
    <p:sldId id="263" r:id="rId10"/>
    <p:sldId id="264" r:id="rId11"/>
    <p:sldId id="266" r:id="rId12"/>
    <p:sldId id="267" r:id="rId13"/>
    <p:sldId id="269" r:id="rId14"/>
    <p:sldId id="270"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8" name="Group 7"/>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12/4/2014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12/4/2014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12/4/2014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12/4/2014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12/4/2014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12/4/2014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12/4/2014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12/4/2014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12/4/2014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12/4/2014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12/4/2014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12/4/2014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12/4/2014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12/4/2014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12/4/2014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12/4/2014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grpSp>
        <p:nvGrpSpPr>
          <p:cNvPr id="8" name="Group 7"/>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12/4/2014</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mfdaniels.tumblr.com/post/93313634355/updated-rappers-sorted-by-size-of-vocabulary-20" TargetMode="Externa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www.kidspot.com.au/discoverycentre/Joy-of-discovery-Development-Physical-development-in-babies-and-children+5367+553+article.htm"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7066" y="2404534"/>
            <a:ext cx="8306635" cy="1646302"/>
          </a:xfrm>
        </p:spPr>
        <p:txBody>
          <a:bodyPr/>
          <a:lstStyle/>
          <a:p>
            <a:r>
              <a:rPr lang="en-US" dirty="0" smtClean="0"/>
              <a:t>DEVELOPMENTAL PSYCHOLOGY</a:t>
            </a:r>
            <a:endParaRPr lang="en-US" dirty="0"/>
          </a:p>
        </p:txBody>
      </p:sp>
      <p:sp>
        <p:nvSpPr>
          <p:cNvPr id="3" name="Subtitle 2"/>
          <p:cNvSpPr>
            <a:spLocks noGrp="1"/>
          </p:cNvSpPr>
          <p:nvPr>
            <p:ph type="subTitle" idx="1"/>
          </p:nvPr>
        </p:nvSpPr>
        <p:spPr/>
        <p:txBody>
          <a:bodyPr/>
          <a:lstStyle/>
          <a:p>
            <a:r>
              <a:rPr lang="en-US" dirty="0" smtClean="0"/>
              <a:t>THEME 3</a:t>
            </a:r>
            <a:endParaRPr lang="en-US" dirty="0"/>
          </a:p>
        </p:txBody>
      </p:sp>
    </p:spTree>
    <p:extLst>
      <p:ext uri="{BB962C8B-B14F-4D97-AF65-F5344CB8AC3E}">
        <p14:creationId xmlns:p14="http://schemas.microsoft.com/office/powerpoint/2010/main" val="35363105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rack.0.mshcdn.com/media/ZgkyMDE0LzA1LzA1L2Y0L2hpcGhvcC5kNDMzNC5wbmcKcAl0aHVtYgkxMjAweDk2MDA-/92324114/5a1/hiphop.pn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271150" cy="700198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7353836" y="5911403"/>
            <a:ext cx="4275786" cy="369332"/>
          </a:xfrm>
          <a:prstGeom prst="rect">
            <a:avLst/>
          </a:prstGeom>
          <a:noFill/>
        </p:spPr>
        <p:txBody>
          <a:bodyPr wrap="square" rtlCol="0">
            <a:spAutoFit/>
          </a:bodyPr>
          <a:lstStyle/>
          <a:p>
            <a:r>
              <a:rPr lang="en-US" dirty="0" smtClean="0">
                <a:solidFill>
                  <a:schemeClr val="accent1"/>
                </a:solidFill>
                <a:hlinkClick r:id="rId2"/>
              </a:rPr>
              <a:t>CLICK HERE</a:t>
            </a:r>
            <a:endParaRPr lang="en-US" dirty="0">
              <a:solidFill>
                <a:schemeClr val="accent1"/>
              </a:solidFill>
            </a:endParaRPr>
          </a:p>
        </p:txBody>
      </p:sp>
    </p:spTree>
    <p:extLst>
      <p:ext uri="{BB962C8B-B14F-4D97-AF65-F5344CB8AC3E}">
        <p14:creationId xmlns:p14="http://schemas.microsoft.com/office/powerpoint/2010/main" val="39273464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073499" y="4237240"/>
            <a:ext cx="4571999" cy="233519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Cognitive Development</a:t>
            </a:r>
            <a:endParaRPr lang="en-US" dirty="0"/>
          </a:p>
        </p:txBody>
      </p:sp>
      <p:sp>
        <p:nvSpPr>
          <p:cNvPr id="3" name="Content Placeholder 2"/>
          <p:cNvSpPr>
            <a:spLocks noGrp="1"/>
          </p:cNvSpPr>
          <p:nvPr>
            <p:ph idx="1"/>
          </p:nvPr>
        </p:nvSpPr>
        <p:spPr>
          <a:xfrm>
            <a:off x="877121" y="1506830"/>
            <a:ext cx="8596668" cy="3000776"/>
          </a:xfrm>
        </p:spPr>
        <p:txBody>
          <a:bodyPr>
            <a:normAutofit/>
          </a:bodyPr>
          <a:lstStyle/>
          <a:p>
            <a:r>
              <a:rPr lang="en-US" dirty="0" smtClean="0"/>
              <a:t>Intelligence, or the ability to understand, develops gradually as a child grows.</a:t>
            </a:r>
          </a:p>
          <a:p>
            <a:r>
              <a:rPr lang="en-US" u="sng" dirty="0" smtClean="0"/>
              <a:t>SCHEMES</a:t>
            </a:r>
            <a:r>
              <a:rPr lang="en-US" dirty="0" smtClean="0"/>
              <a:t> – understanding the world requires the construction of </a:t>
            </a:r>
            <a:r>
              <a:rPr lang="en-US" i="1" dirty="0" smtClean="0"/>
              <a:t>schemes</a:t>
            </a:r>
            <a:r>
              <a:rPr lang="en-US" dirty="0" smtClean="0"/>
              <a:t> – plans for knowing.  As we learn, we have to construct schemes, apply them, and change them when necessary.  When things don’t fit into existing schemes, we are required to develop new schemes.</a:t>
            </a:r>
          </a:p>
          <a:p>
            <a:r>
              <a:rPr lang="en-US" u="sng" dirty="0" smtClean="0"/>
              <a:t>Assimilation</a:t>
            </a:r>
            <a:r>
              <a:rPr lang="en-US" dirty="0" smtClean="0"/>
              <a:t> – A process whereby we try to fit the world into our existing scheme.</a:t>
            </a:r>
          </a:p>
          <a:p>
            <a:r>
              <a:rPr lang="en-US" u="sng" dirty="0" smtClean="0"/>
              <a:t>Accommodation</a:t>
            </a:r>
            <a:r>
              <a:rPr lang="en-US" dirty="0" smtClean="0"/>
              <a:t> – We change our scheme to fit the characteristics of the world.</a:t>
            </a:r>
          </a:p>
          <a:p>
            <a:pPr marL="0" indent="0">
              <a:buNone/>
            </a:pPr>
            <a:endParaRPr lang="en-US" dirty="0" smtClean="0"/>
          </a:p>
          <a:p>
            <a:endParaRPr lang="en-US" dirty="0" smtClean="0"/>
          </a:p>
          <a:p>
            <a:endParaRPr lang="en-US" dirty="0"/>
          </a:p>
        </p:txBody>
      </p:sp>
      <p:pic>
        <p:nvPicPr>
          <p:cNvPr id="1026" name="Picture 2" descr="http://www.enkicharity.com/s/upload/images/2014/11/738a8f622ec7b90ae1c3d5b52a200d97.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48734" y="4299802"/>
            <a:ext cx="4696764" cy="227262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tatic.toondoo.com/public/a/l/y/alyons/toons/cool-cartoon-373276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41876" y="4237240"/>
            <a:ext cx="4037625" cy="24491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94007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9741674" cy="794197"/>
          </a:xfrm>
        </p:spPr>
        <p:txBody>
          <a:bodyPr/>
          <a:lstStyle/>
          <a:p>
            <a:r>
              <a:rPr lang="en-US" dirty="0" smtClean="0"/>
              <a:t>Jean Piaget: Stages of Cognitive Development</a:t>
            </a:r>
            <a:endParaRPr lang="en-US" dirty="0"/>
          </a:p>
        </p:txBody>
      </p:sp>
      <p:sp>
        <p:nvSpPr>
          <p:cNvPr id="3" name="Content Placeholder 2"/>
          <p:cNvSpPr>
            <a:spLocks noGrp="1"/>
          </p:cNvSpPr>
          <p:nvPr>
            <p:ph idx="1"/>
          </p:nvPr>
        </p:nvSpPr>
        <p:spPr>
          <a:xfrm>
            <a:off x="677334" y="1738648"/>
            <a:ext cx="6959838" cy="4315593"/>
          </a:xfrm>
        </p:spPr>
        <p:txBody>
          <a:bodyPr/>
          <a:lstStyle/>
          <a:p>
            <a:r>
              <a:rPr lang="en-US" dirty="0" smtClean="0"/>
              <a:t>STAGE 1: Sensorimotor (Birth – 24 months)</a:t>
            </a:r>
          </a:p>
          <a:p>
            <a:pPr lvl="1"/>
            <a:r>
              <a:rPr lang="en-US" dirty="0"/>
              <a:t>Experiences the world through senses and actions (looking, touching, mouthing</a:t>
            </a:r>
            <a:r>
              <a:rPr lang="en-US" dirty="0" smtClean="0"/>
              <a:t>)</a:t>
            </a:r>
          </a:p>
          <a:p>
            <a:r>
              <a:rPr lang="en-US" dirty="0" smtClean="0"/>
              <a:t>STAGE 2: Preoperational (2-6 years approx.)</a:t>
            </a:r>
          </a:p>
          <a:p>
            <a:pPr lvl="1"/>
            <a:r>
              <a:rPr lang="en-US" dirty="0" smtClean="0"/>
              <a:t>Represents things with words and images but lacks logical reasoning.</a:t>
            </a:r>
          </a:p>
          <a:p>
            <a:r>
              <a:rPr lang="en-US" dirty="0" smtClean="0"/>
              <a:t>STAGE 3: Concrete Operational (7-11 years approx.)</a:t>
            </a:r>
          </a:p>
          <a:p>
            <a:pPr lvl="1"/>
            <a:r>
              <a:rPr lang="en-US" dirty="0" smtClean="0"/>
              <a:t>Thinks logically about concrete events; grasps concrete analogies and performs arithmetical operations.</a:t>
            </a:r>
          </a:p>
          <a:p>
            <a:r>
              <a:rPr lang="en-US" dirty="0" smtClean="0"/>
              <a:t>STAGE 4: Formal Operational (12+ years)</a:t>
            </a:r>
            <a:endParaRPr lang="en-US" dirty="0"/>
          </a:p>
          <a:p>
            <a:pPr lvl="1"/>
            <a:r>
              <a:rPr lang="en-US" dirty="0" smtClean="0"/>
              <a:t>Reasons abstractly, can consider alternative solutions to a problem, contemplate the future, and formulate personal ideals and values.</a:t>
            </a:r>
          </a:p>
        </p:txBody>
      </p:sp>
      <p:sp>
        <p:nvSpPr>
          <p:cNvPr id="5" name="TextBox 4"/>
          <p:cNvSpPr txBox="1"/>
          <p:nvPr/>
        </p:nvSpPr>
        <p:spPr>
          <a:xfrm>
            <a:off x="7984901" y="1403797"/>
            <a:ext cx="3567448" cy="4801314"/>
          </a:xfrm>
          <a:prstGeom prst="rect">
            <a:avLst/>
          </a:prstGeom>
          <a:noFill/>
        </p:spPr>
        <p:txBody>
          <a:bodyPr wrap="square" rtlCol="0">
            <a:spAutoFit/>
          </a:bodyPr>
          <a:lstStyle/>
          <a:p>
            <a:r>
              <a:rPr lang="en-US" u="sng" dirty="0" smtClean="0"/>
              <a:t>DEVELOPMENTAL PHENOMENA</a:t>
            </a:r>
          </a:p>
          <a:p>
            <a:endParaRPr lang="en-US" dirty="0"/>
          </a:p>
          <a:p>
            <a:r>
              <a:rPr lang="en-US" i="1" dirty="0" smtClean="0"/>
              <a:t>Object Permanence</a:t>
            </a:r>
          </a:p>
          <a:p>
            <a:r>
              <a:rPr lang="en-US" i="1" dirty="0" smtClean="0"/>
              <a:t>Stranger Anxiety</a:t>
            </a:r>
          </a:p>
          <a:p>
            <a:endParaRPr lang="en-US" i="1" dirty="0"/>
          </a:p>
          <a:p>
            <a:r>
              <a:rPr lang="en-US" i="1" dirty="0" smtClean="0"/>
              <a:t>Pretend Play</a:t>
            </a:r>
          </a:p>
          <a:p>
            <a:r>
              <a:rPr lang="en-US" i="1" dirty="0" smtClean="0"/>
              <a:t>Egocentrism</a:t>
            </a:r>
          </a:p>
          <a:p>
            <a:r>
              <a:rPr lang="en-US" i="1" dirty="0" smtClean="0"/>
              <a:t>Language Development</a:t>
            </a:r>
          </a:p>
          <a:p>
            <a:endParaRPr lang="en-US" i="1" dirty="0"/>
          </a:p>
          <a:p>
            <a:r>
              <a:rPr lang="en-US" i="1" dirty="0" smtClean="0"/>
              <a:t>Conservation</a:t>
            </a:r>
          </a:p>
          <a:p>
            <a:r>
              <a:rPr lang="en-US" i="1" dirty="0" smtClean="0"/>
              <a:t>Mathematical transformations</a:t>
            </a:r>
          </a:p>
          <a:p>
            <a:endParaRPr lang="en-US" i="1" dirty="0"/>
          </a:p>
          <a:p>
            <a:r>
              <a:rPr lang="en-US" i="1" dirty="0" smtClean="0"/>
              <a:t>Abstract logic</a:t>
            </a:r>
          </a:p>
          <a:p>
            <a:r>
              <a:rPr lang="en-US" i="1" dirty="0" smtClean="0"/>
              <a:t>Potential for mature moral reasoning</a:t>
            </a:r>
          </a:p>
          <a:p>
            <a:endParaRPr lang="en-US" dirty="0"/>
          </a:p>
          <a:p>
            <a:endParaRPr lang="en-US" dirty="0"/>
          </a:p>
        </p:txBody>
      </p:sp>
      <p:sp>
        <p:nvSpPr>
          <p:cNvPr id="6" name="Right Arrow 5"/>
          <p:cNvSpPr/>
          <p:nvPr/>
        </p:nvSpPr>
        <p:spPr>
          <a:xfrm>
            <a:off x="7172460" y="2132624"/>
            <a:ext cx="592428" cy="2060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p:cNvSpPr/>
          <p:nvPr/>
        </p:nvSpPr>
        <p:spPr>
          <a:xfrm>
            <a:off x="7172460" y="3029755"/>
            <a:ext cx="592428" cy="2060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p:cNvSpPr/>
          <p:nvPr/>
        </p:nvSpPr>
        <p:spPr>
          <a:xfrm>
            <a:off x="7172460" y="4029917"/>
            <a:ext cx="592428" cy="2060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8"/>
          <p:cNvSpPr/>
          <p:nvPr/>
        </p:nvSpPr>
        <p:spPr>
          <a:xfrm>
            <a:off x="7137042" y="4939048"/>
            <a:ext cx="592428" cy="2060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464064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Emotional Development</a:t>
            </a:r>
            <a:endParaRPr lang="en-US" dirty="0"/>
          </a:p>
        </p:txBody>
      </p:sp>
      <p:sp>
        <p:nvSpPr>
          <p:cNvPr id="3" name="Content Placeholder 2"/>
          <p:cNvSpPr>
            <a:spLocks noGrp="1"/>
          </p:cNvSpPr>
          <p:nvPr>
            <p:ph idx="1"/>
          </p:nvPr>
        </p:nvSpPr>
        <p:spPr>
          <a:xfrm>
            <a:off x="677334" y="1390919"/>
            <a:ext cx="8596668" cy="4650444"/>
          </a:xfrm>
        </p:spPr>
        <p:txBody>
          <a:bodyPr/>
          <a:lstStyle/>
          <a:p>
            <a:r>
              <a:rPr lang="en-US" dirty="0" smtClean="0"/>
              <a:t>Emotional Development is ongoing as a child develops physically and cognitively. Child begins to form attachments to specific people – mother in particular.</a:t>
            </a:r>
          </a:p>
          <a:p>
            <a:r>
              <a:rPr lang="en-US" dirty="0" smtClean="0"/>
              <a:t>Experiments with animals have proven the importance of forming attachments early in life.</a:t>
            </a:r>
          </a:p>
          <a:p>
            <a:pPr lvl="1"/>
            <a:r>
              <a:rPr lang="en-US" dirty="0" smtClean="0"/>
              <a:t>Imprinting – geese become attached to mothers suddenly &amp; virtually permanently. Goslings follow first moving thing they see, so if it’s not their mother, they may imprint on something else </a:t>
            </a:r>
            <a:r>
              <a:rPr lang="en-US" dirty="0" err="1" smtClean="0"/>
              <a:t>ie</a:t>
            </a:r>
            <a:r>
              <a:rPr lang="en-US" dirty="0" smtClean="0"/>
              <a:t>. Human.</a:t>
            </a:r>
          </a:p>
          <a:p>
            <a:pPr lvl="1"/>
            <a:r>
              <a:rPr lang="en-US" dirty="0" smtClean="0"/>
              <a:t>Surrogate mothers – monkeys removed from natural mothers at birth. Placed in enclosures with “wire mothers” and “cloth mothers.”  Monkeys consistently sought out the “cloth” mother, (physical contact comfort.) Later in life, all monkeys removed from natural mothers exhibited severe emotional problems – possibly because: </a:t>
            </a:r>
          </a:p>
          <a:p>
            <a:pPr lvl="2"/>
            <a:r>
              <a:rPr lang="en-US" dirty="0" smtClean="0"/>
              <a:t>No encouragement of independence</a:t>
            </a:r>
          </a:p>
          <a:p>
            <a:pPr lvl="2"/>
            <a:r>
              <a:rPr lang="en-US" dirty="0" smtClean="0"/>
              <a:t>No opportunity to interact with peers and observe how other monkeys behaved.</a:t>
            </a:r>
          </a:p>
        </p:txBody>
      </p:sp>
    </p:spTree>
    <p:extLst>
      <p:ext uri="{BB962C8B-B14F-4D97-AF65-F5344CB8AC3E}">
        <p14:creationId xmlns:p14="http://schemas.microsoft.com/office/powerpoint/2010/main" val="2094291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quot;No&quot; Symbol 3"/>
          <p:cNvSpPr/>
          <p:nvPr/>
        </p:nvSpPr>
        <p:spPr>
          <a:xfrm>
            <a:off x="5640946" y="2524259"/>
            <a:ext cx="850006" cy="811369"/>
          </a:xfrm>
          <a:prstGeom prst="noSmoking">
            <a:avLst>
              <a:gd name="adj" fmla="val 696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Content Placeholder 2"/>
          <p:cNvSpPr>
            <a:spLocks noGrp="1"/>
          </p:cNvSpPr>
          <p:nvPr>
            <p:ph idx="1"/>
          </p:nvPr>
        </p:nvSpPr>
        <p:spPr>
          <a:xfrm>
            <a:off x="677334" y="1622739"/>
            <a:ext cx="10746227" cy="4881092"/>
          </a:xfrm>
        </p:spPr>
        <p:txBody>
          <a:bodyPr>
            <a:normAutofit/>
          </a:bodyPr>
          <a:lstStyle/>
          <a:p>
            <a:r>
              <a:rPr lang="en-US" dirty="0" smtClean="0"/>
              <a:t>Socialization refers to the process by which we learn and follow the rules of behavior appropriate to the culture we live in.</a:t>
            </a:r>
          </a:p>
          <a:p>
            <a:r>
              <a:rPr lang="en-US" dirty="0" smtClean="0"/>
              <a:t>Acceptable vs. unacceptable behaviors – learning to live with/around others.</a:t>
            </a:r>
          </a:p>
          <a:p>
            <a:r>
              <a:rPr lang="en-US" dirty="0" smtClean="0"/>
              <a:t>Some social rules are clear and inflexible </a:t>
            </a:r>
            <a:r>
              <a:rPr lang="en-US" dirty="0" err="1" smtClean="0"/>
              <a:t>ie</a:t>
            </a:r>
            <a:r>
              <a:rPr lang="en-US" dirty="0" smtClean="0"/>
              <a:t>. incest</a:t>
            </a:r>
          </a:p>
          <a:p>
            <a:r>
              <a:rPr lang="en-US" dirty="0" smtClean="0"/>
              <a:t>Others differ depending on situation, individual, gender, etc. </a:t>
            </a:r>
            <a:r>
              <a:rPr lang="en-US" dirty="0" err="1" smtClean="0"/>
              <a:t>ie</a:t>
            </a:r>
            <a:r>
              <a:rPr lang="en-US" dirty="0" smtClean="0"/>
              <a:t>. Boys encouraged to express aggression but not fear</a:t>
            </a:r>
          </a:p>
          <a:p>
            <a:endParaRPr lang="en-US" dirty="0" smtClean="0"/>
          </a:p>
          <a:p>
            <a:r>
              <a:rPr lang="en-US" sz="2400" dirty="0" smtClean="0"/>
              <a:t>BLOG POST – Week 6 – Using what you have learned about developmental psychology, How might physical, cognitive, language and emotional development play a role in the way that an individual develops socially?  Is any one developmental area more critical than any other to “normal” social development?  What are some ways in which development in other areas might impair social development?  </a:t>
            </a:r>
            <a:r>
              <a:rPr lang="en-US" dirty="0" err="1" smtClean="0"/>
              <a:t>Ie</a:t>
            </a:r>
            <a:r>
              <a:rPr lang="en-US" dirty="0" smtClean="0"/>
              <a:t>. </a:t>
            </a:r>
            <a:endParaRPr lang="en-US" dirty="0"/>
          </a:p>
        </p:txBody>
      </p:sp>
      <p:sp>
        <p:nvSpPr>
          <p:cNvPr id="2" name="Title 1"/>
          <p:cNvSpPr>
            <a:spLocks noGrp="1"/>
          </p:cNvSpPr>
          <p:nvPr>
            <p:ph type="title"/>
          </p:nvPr>
        </p:nvSpPr>
        <p:spPr/>
        <p:txBody>
          <a:bodyPr/>
          <a:lstStyle/>
          <a:p>
            <a:r>
              <a:rPr lang="en-US" dirty="0" smtClean="0"/>
              <a:t>Social Development</a:t>
            </a:r>
            <a:endParaRPr lang="en-US" dirty="0"/>
          </a:p>
        </p:txBody>
      </p:sp>
    </p:spTree>
    <p:extLst>
      <p:ext uri="{BB962C8B-B14F-4D97-AF65-F5344CB8AC3E}">
        <p14:creationId xmlns:p14="http://schemas.microsoft.com/office/powerpoint/2010/main" val="33035184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1272" y="352022"/>
            <a:ext cx="8596668" cy="3550277"/>
          </a:xfrm>
        </p:spPr>
        <p:txBody>
          <a:bodyPr>
            <a:normAutofit fontScale="90000"/>
          </a:bodyPr>
          <a:lstStyle/>
          <a:p>
            <a:r>
              <a:rPr lang="en-US" b="1" dirty="0"/>
              <a:t>Developmental Psychology</a:t>
            </a:r>
            <a:r>
              <a:rPr lang="en-US" dirty="0"/>
              <a:t> </a:t>
            </a:r>
            <a:r>
              <a:rPr lang="en-US" dirty="0" smtClean="0"/>
              <a:t/>
            </a:r>
            <a:br>
              <a:rPr lang="en-US" dirty="0" smtClean="0"/>
            </a:br>
            <a:r>
              <a:rPr lang="en-US" dirty="0" smtClean="0"/>
              <a:t>Is </a:t>
            </a:r>
            <a:r>
              <a:rPr lang="en-US" dirty="0"/>
              <a:t>a branch of psychology that studies physical, </a:t>
            </a:r>
            <a:r>
              <a:rPr lang="en-US" dirty="0" smtClean="0"/>
              <a:t>cognitive</a:t>
            </a:r>
            <a:r>
              <a:rPr lang="en-US" dirty="0"/>
              <a:t>, emotive and social change throughout the </a:t>
            </a:r>
            <a:r>
              <a:rPr lang="en-US" dirty="0" smtClean="0"/>
              <a:t>life </a:t>
            </a:r>
            <a:r>
              <a:rPr lang="en-US" dirty="0"/>
              <a:t>span. It studies the development of cognition, </a:t>
            </a:r>
            <a:r>
              <a:rPr lang="en-US" dirty="0" smtClean="0"/>
              <a:t>language</a:t>
            </a:r>
            <a:r>
              <a:rPr lang="en-US" dirty="0"/>
              <a:t>, </a:t>
            </a:r>
            <a:r>
              <a:rPr lang="en-US" dirty="0" err="1"/>
              <a:t>sensori</a:t>
            </a:r>
            <a:r>
              <a:rPr lang="en-US" dirty="0"/>
              <a:t>-motor skills, personality, and </a:t>
            </a:r>
            <a:br>
              <a:rPr lang="en-US" dirty="0"/>
            </a:br>
            <a:r>
              <a:rPr lang="en-US" dirty="0"/>
              <a:t>morality in children to adulthood.</a:t>
            </a:r>
            <a:br>
              <a:rPr lang="en-US" dirty="0"/>
            </a:br>
            <a:endParaRPr lang="en-US" dirty="0"/>
          </a:p>
        </p:txBody>
      </p:sp>
      <p:pic>
        <p:nvPicPr>
          <p:cNvPr id="1028" name="Picture 4" descr="http://theintelligentnest.files.wordpress.com/2013/04/sf-pano-baby-boy-tummy-to-crawli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7731" y="3902299"/>
            <a:ext cx="8615966" cy="27038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53828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Study all stages of life, but usually focus on infant/child development:</a:t>
            </a:r>
            <a:endParaRPr lang="en-US" dirty="0"/>
          </a:p>
        </p:txBody>
      </p:sp>
      <p:sp>
        <p:nvSpPr>
          <p:cNvPr id="3" name="Content Placeholder 2"/>
          <p:cNvSpPr>
            <a:spLocks noGrp="1"/>
          </p:cNvSpPr>
          <p:nvPr>
            <p:ph sz="half" idx="1"/>
          </p:nvPr>
        </p:nvSpPr>
        <p:spPr>
          <a:xfrm>
            <a:off x="677334" y="2160589"/>
            <a:ext cx="4783308" cy="3880772"/>
          </a:xfrm>
        </p:spPr>
        <p:txBody>
          <a:bodyPr>
            <a:normAutofit/>
          </a:bodyPr>
          <a:lstStyle/>
          <a:p>
            <a:r>
              <a:rPr lang="en-US" sz="2400" dirty="0" smtClean="0"/>
              <a:t>Prenatal – Conception to Birth</a:t>
            </a:r>
          </a:p>
          <a:p>
            <a:r>
              <a:rPr lang="en-US" sz="2400" dirty="0" smtClean="0"/>
              <a:t>Infancy – Birth to 18 mo.</a:t>
            </a:r>
          </a:p>
          <a:p>
            <a:r>
              <a:rPr lang="en-US" sz="2400" dirty="0" smtClean="0"/>
              <a:t>Early Child – 1.5 – 6 years</a:t>
            </a:r>
          </a:p>
          <a:p>
            <a:r>
              <a:rPr lang="en-US" sz="2400" dirty="0" smtClean="0"/>
              <a:t>Late Child – 6 – 13 years</a:t>
            </a:r>
          </a:p>
          <a:p>
            <a:r>
              <a:rPr lang="en-US" sz="2400" dirty="0" smtClean="0"/>
              <a:t>Adolescence – 13 – 20 years</a:t>
            </a:r>
          </a:p>
        </p:txBody>
      </p:sp>
      <p:pic>
        <p:nvPicPr>
          <p:cNvPr id="2050" name="Picture 2" descr="http://childdevelopmentinfo.com/wp-content/uploads/2011/09/http-dev.mainelyseo.comcdiages-stages-copy.jp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5681452" y="2331077"/>
            <a:ext cx="5922805" cy="41341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99790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DEVELOPMENTAL POP QUIZ:</a:t>
            </a:r>
            <a:br>
              <a:rPr lang="en-US" dirty="0" smtClean="0"/>
            </a:br>
            <a:endParaRPr lang="en-US" dirty="0"/>
          </a:p>
        </p:txBody>
      </p:sp>
      <p:sp>
        <p:nvSpPr>
          <p:cNvPr id="3" name="Content Placeholder 2"/>
          <p:cNvSpPr>
            <a:spLocks noGrp="1"/>
          </p:cNvSpPr>
          <p:nvPr>
            <p:ph sz="half" idx="1"/>
          </p:nvPr>
        </p:nvSpPr>
        <p:spPr/>
        <p:txBody>
          <a:bodyPr/>
          <a:lstStyle/>
          <a:p>
            <a:pPr marL="0" indent="0">
              <a:buNone/>
            </a:pPr>
            <a:r>
              <a:rPr lang="en-US" sz="3200" dirty="0" smtClean="0"/>
              <a:t>Assuming a “normally developing” child: Rank the following tasks in the order in which they would appear, include approx. ages.</a:t>
            </a:r>
            <a:endParaRPr lang="en-US" sz="3200" dirty="0"/>
          </a:p>
          <a:p>
            <a:pPr marL="0" indent="0">
              <a:buNone/>
            </a:pPr>
            <a:endParaRPr lang="en-US" dirty="0"/>
          </a:p>
        </p:txBody>
      </p:sp>
      <p:sp>
        <p:nvSpPr>
          <p:cNvPr id="4" name="Content Placeholder 3"/>
          <p:cNvSpPr>
            <a:spLocks noGrp="1"/>
          </p:cNvSpPr>
          <p:nvPr>
            <p:ph sz="half" idx="2"/>
          </p:nvPr>
        </p:nvSpPr>
        <p:spPr/>
        <p:txBody>
          <a:bodyPr/>
          <a:lstStyle/>
          <a:p>
            <a:r>
              <a:rPr lang="en-US" dirty="0" smtClean="0"/>
              <a:t>Walks unassisted</a:t>
            </a:r>
          </a:p>
          <a:p>
            <a:r>
              <a:rPr lang="en-US" dirty="0" smtClean="0"/>
              <a:t>Can describe differences between a bird and a dog</a:t>
            </a:r>
          </a:p>
          <a:p>
            <a:r>
              <a:rPr lang="en-US" dirty="0" smtClean="0"/>
              <a:t>Turns head to follow moving objects</a:t>
            </a:r>
          </a:p>
          <a:p>
            <a:r>
              <a:rPr lang="en-US" dirty="0" smtClean="0"/>
              <a:t>Climbs stairs</a:t>
            </a:r>
          </a:p>
          <a:p>
            <a:r>
              <a:rPr lang="en-US" dirty="0" smtClean="0"/>
              <a:t>Sits alone for 1 minute</a:t>
            </a:r>
          </a:p>
          <a:p>
            <a:r>
              <a:rPr lang="en-US" dirty="0" smtClean="0"/>
              <a:t>Says “dada”</a:t>
            </a:r>
          </a:p>
          <a:p>
            <a:r>
              <a:rPr lang="en-US" dirty="0" smtClean="0"/>
              <a:t>Can tell time to the quarter hour</a:t>
            </a:r>
          </a:p>
          <a:p>
            <a:r>
              <a:rPr lang="en-US" dirty="0" smtClean="0"/>
              <a:t>Puts on shoes by self</a:t>
            </a:r>
            <a:endParaRPr lang="en-US" dirty="0"/>
          </a:p>
        </p:txBody>
      </p:sp>
    </p:spTree>
    <p:extLst>
      <p:ext uri="{BB962C8B-B14F-4D97-AF65-F5344CB8AC3E}">
        <p14:creationId xmlns:p14="http://schemas.microsoft.com/office/powerpoint/2010/main" val="23270440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75763" y="618186"/>
            <a:ext cx="8822029" cy="6217087"/>
          </a:xfrm>
          <a:prstGeom prst="rect">
            <a:avLst/>
          </a:prstGeom>
          <a:noFill/>
        </p:spPr>
        <p:txBody>
          <a:bodyPr wrap="square" rtlCol="0">
            <a:spAutoFit/>
          </a:bodyPr>
          <a:lstStyle/>
          <a:p>
            <a:pPr marL="342900" indent="-342900">
              <a:buAutoNum type="arabicPeriod"/>
            </a:pPr>
            <a:r>
              <a:rPr lang="en-US" sz="2000" dirty="0" smtClean="0"/>
              <a:t>Turns head to follow moving objects </a:t>
            </a:r>
          </a:p>
          <a:p>
            <a:pPr lvl="1"/>
            <a:r>
              <a:rPr lang="en-US" sz="2000" dirty="0" smtClean="0">
                <a:solidFill>
                  <a:schemeClr val="accent1"/>
                </a:solidFill>
              </a:rPr>
              <a:t>1. 2 </a:t>
            </a:r>
            <a:r>
              <a:rPr lang="en-US" sz="2000" dirty="0">
                <a:solidFill>
                  <a:schemeClr val="accent1"/>
                </a:solidFill>
              </a:rPr>
              <a:t>months old or before – Basic motor skills include raising head to 45degrees by 6 weeks, rolling over 1 direction by 2 mo</a:t>
            </a:r>
            <a:r>
              <a:rPr lang="en-US" sz="2000" dirty="0" smtClean="0">
                <a:solidFill>
                  <a:schemeClr val="accent1"/>
                </a:solidFill>
              </a:rPr>
              <a:t>.</a:t>
            </a:r>
          </a:p>
          <a:p>
            <a:pPr marL="342900" indent="-342900">
              <a:buAutoNum type="arabicPeriod"/>
            </a:pPr>
            <a:r>
              <a:rPr lang="en-US" sz="2000" dirty="0" smtClean="0"/>
              <a:t>Sits alone for 1 minute</a:t>
            </a:r>
          </a:p>
          <a:p>
            <a:pPr lvl="1"/>
            <a:r>
              <a:rPr lang="en-US" sz="2000" dirty="0" smtClean="0">
                <a:solidFill>
                  <a:schemeClr val="accent1"/>
                </a:solidFill>
              </a:rPr>
              <a:t>2. As early as 5 months (4 with support) 90% by 7 months</a:t>
            </a:r>
          </a:p>
          <a:p>
            <a:pPr marL="342900" indent="-342900">
              <a:buAutoNum type="arabicPeriod"/>
            </a:pPr>
            <a:r>
              <a:rPr lang="en-US" sz="2000" dirty="0" smtClean="0"/>
              <a:t>Says “dada”</a:t>
            </a:r>
          </a:p>
          <a:p>
            <a:pPr lvl="1"/>
            <a:r>
              <a:rPr lang="en-US" sz="2000" dirty="0" smtClean="0">
                <a:solidFill>
                  <a:schemeClr val="accent1"/>
                </a:solidFill>
              </a:rPr>
              <a:t>3. About 9 months, (15 months – 11 words; 36 months – 900 words)</a:t>
            </a:r>
          </a:p>
          <a:p>
            <a:pPr marL="342900" indent="-342900">
              <a:buAutoNum type="arabicPeriod"/>
            </a:pPr>
            <a:r>
              <a:rPr lang="en-US" sz="2000" dirty="0" smtClean="0"/>
              <a:t>Walks unassisted</a:t>
            </a:r>
          </a:p>
          <a:p>
            <a:pPr lvl="1"/>
            <a:r>
              <a:rPr lang="en-US" sz="2000" dirty="0" smtClean="0">
                <a:solidFill>
                  <a:schemeClr val="accent1"/>
                </a:solidFill>
              </a:rPr>
              <a:t>4. 90% by 12.5 months. Cultural differences. (stand holding on @ 6 months, pull self to standing @ 7.5 months, crawl/creep @ 9 months, stand alone @ 11 months.</a:t>
            </a:r>
          </a:p>
          <a:p>
            <a:pPr marL="342900" indent="-342900">
              <a:buAutoNum type="arabicPeriod"/>
            </a:pPr>
            <a:r>
              <a:rPr lang="en-US" sz="2000" dirty="0" smtClean="0"/>
              <a:t>Climbs stairs</a:t>
            </a:r>
          </a:p>
          <a:p>
            <a:pPr lvl="1"/>
            <a:r>
              <a:rPr lang="en-US" sz="2000" dirty="0" smtClean="0">
                <a:solidFill>
                  <a:schemeClr val="accent1"/>
                </a:solidFill>
              </a:rPr>
              <a:t>5. 18-24 months</a:t>
            </a:r>
          </a:p>
          <a:p>
            <a:pPr marL="342900" indent="-342900">
              <a:buAutoNum type="arabicPeriod"/>
            </a:pPr>
            <a:r>
              <a:rPr lang="en-US" sz="2000" dirty="0" smtClean="0"/>
              <a:t>Puts on shoes by self</a:t>
            </a:r>
          </a:p>
          <a:p>
            <a:pPr lvl="1"/>
            <a:r>
              <a:rPr lang="en-US" sz="2000" dirty="0" smtClean="0">
                <a:solidFill>
                  <a:schemeClr val="accent1"/>
                </a:solidFill>
              </a:rPr>
              <a:t>6. 3 years</a:t>
            </a:r>
          </a:p>
          <a:p>
            <a:pPr marL="342900" indent="-342900">
              <a:buAutoNum type="arabicPeriod"/>
            </a:pPr>
            <a:r>
              <a:rPr lang="en-US" sz="2000" dirty="0" smtClean="0"/>
              <a:t>Describes differences between a dog &amp; bird</a:t>
            </a:r>
          </a:p>
          <a:p>
            <a:pPr lvl="1"/>
            <a:r>
              <a:rPr lang="en-US" sz="2000" dirty="0" smtClean="0">
                <a:solidFill>
                  <a:schemeClr val="accent1"/>
                </a:solidFill>
              </a:rPr>
              <a:t>7. 6 years</a:t>
            </a:r>
          </a:p>
          <a:p>
            <a:pPr marL="342900" indent="-342900">
              <a:buAutoNum type="arabicPeriod"/>
            </a:pPr>
            <a:r>
              <a:rPr lang="en-US" sz="2000" dirty="0" smtClean="0"/>
              <a:t>Tells time to the quarter hour</a:t>
            </a:r>
          </a:p>
          <a:p>
            <a:pPr lvl="1"/>
            <a:r>
              <a:rPr lang="en-US" sz="2000" dirty="0" smtClean="0">
                <a:solidFill>
                  <a:schemeClr val="accent1"/>
                </a:solidFill>
              </a:rPr>
              <a:t>8. 90% by 7 years old</a:t>
            </a:r>
          </a:p>
          <a:p>
            <a:pPr marL="342900" indent="-342900">
              <a:buAutoNum type="arabicPeriod"/>
            </a:pPr>
            <a:endParaRPr lang="en-US" dirty="0" smtClean="0"/>
          </a:p>
        </p:txBody>
      </p:sp>
    </p:spTree>
    <p:extLst>
      <p:ext uri="{BB962C8B-B14F-4D97-AF65-F5344CB8AC3E}">
        <p14:creationId xmlns:p14="http://schemas.microsoft.com/office/powerpoint/2010/main" val="16387262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729803"/>
          </a:xfrm>
        </p:spPr>
        <p:txBody>
          <a:bodyPr/>
          <a:lstStyle/>
          <a:p>
            <a:r>
              <a:rPr lang="en-US" dirty="0" smtClean="0"/>
              <a:t>IS DEVELOPMENT CONTINUOUS?</a:t>
            </a:r>
            <a:endParaRPr lang="en-US" dirty="0"/>
          </a:p>
        </p:txBody>
      </p:sp>
      <p:sp>
        <p:nvSpPr>
          <p:cNvPr id="3" name="Content Placeholder 2"/>
          <p:cNvSpPr>
            <a:spLocks noGrp="1"/>
          </p:cNvSpPr>
          <p:nvPr>
            <p:ph sz="half" idx="1"/>
          </p:nvPr>
        </p:nvSpPr>
        <p:spPr>
          <a:xfrm>
            <a:off x="677334" y="3026535"/>
            <a:ext cx="5427252" cy="3014826"/>
          </a:xfrm>
        </p:spPr>
        <p:txBody>
          <a:bodyPr/>
          <a:lstStyle/>
          <a:p>
            <a:r>
              <a:rPr lang="en-US" dirty="0" smtClean="0"/>
              <a:t>1. Stage Theories – Distinct phases to intellectual and personality development (</a:t>
            </a:r>
            <a:r>
              <a:rPr lang="en-US" u="sng" dirty="0" smtClean="0"/>
              <a:t>Freud</a:t>
            </a:r>
            <a:r>
              <a:rPr lang="en-US" dirty="0" smtClean="0"/>
              <a:t>)</a:t>
            </a:r>
          </a:p>
          <a:p>
            <a:pPr lvl="1"/>
            <a:r>
              <a:rPr lang="en-US" dirty="0" smtClean="0"/>
              <a:t>Age related changes include occasional large shifts so that children of different ages seem qualitatively different</a:t>
            </a:r>
          </a:p>
          <a:p>
            <a:r>
              <a:rPr lang="en-US" dirty="0" smtClean="0"/>
              <a:t>2. Continuity </a:t>
            </a:r>
            <a:r>
              <a:rPr lang="en-US" dirty="0"/>
              <a:t>– Development is ongoing and continuous (</a:t>
            </a:r>
            <a:r>
              <a:rPr lang="en-US" u="sng" dirty="0"/>
              <a:t>Rogers</a:t>
            </a:r>
            <a:r>
              <a:rPr lang="en-US" dirty="0"/>
              <a:t>)</a:t>
            </a:r>
          </a:p>
          <a:p>
            <a:pPr lvl="1"/>
            <a:r>
              <a:rPr lang="en-US" dirty="0"/>
              <a:t>Age related changes occur gradually</a:t>
            </a:r>
          </a:p>
        </p:txBody>
      </p:sp>
      <p:sp>
        <p:nvSpPr>
          <p:cNvPr id="5" name="TextBox 4"/>
          <p:cNvSpPr txBox="1"/>
          <p:nvPr/>
        </p:nvSpPr>
        <p:spPr>
          <a:xfrm>
            <a:off x="677334" y="1339403"/>
            <a:ext cx="5916649" cy="1477328"/>
          </a:xfrm>
          <a:prstGeom prst="rect">
            <a:avLst/>
          </a:prstGeom>
          <a:noFill/>
        </p:spPr>
        <p:txBody>
          <a:bodyPr wrap="square" rtlCol="0">
            <a:spAutoFit/>
          </a:bodyPr>
          <a:lstStyle/>
          <a:p>
            <a:r>
              <a:rPr lang="en-US" dirty="0" smtClean="0">
                <a:ln w="0"/>
                <a:solidFill>
                  <a:schemeClr val="accent1"/>
                </a:solidFill>
                <a:effectLst>
                  <a:outerShdw blurRad="38100" dist="25400" dir="5400000" algn="ctr" rotWithShape="0">
                    <a:srgbClr val="6E747A">
                      <a:alpha val="43000"/>
                    </a:srgbClr>
                  </a:outerShdw>
                </a:effectLst>
              </a:rPr>
              <a:t>Development means change – change can be abrupt or gradual</a:t>
            </a:r>
          </a:p>
          <a:p>
            <a:endParaRPr lang="en-US" dirty="0" smtClean="0"/>
          </a:p>
          <a:p>
            <a:r>
              <a:rPr lang="en-US" dirty="0" smtClean="0"/>
              <a:t>Two views of Human Development:</a:t>
            </a:r>
          </a:p>
          <a:p>
            <a:endParaRPr lang="en-US" dirty="0"/>
          </a:p>
        </p:txBody>
      </p:sp>
      <p:pic>
        <p:nvPicPr>
          <p:cNvPr id="6146" name="Picture 2" descr="http://web.uvic.ca/~lalonde/psyc335/notes/images/continuity-discontinuit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97014" y="1710916"/>
            <a:ext cx="5339555" cy="49924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68491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Physical Development</a:t>
            </a:r>
            <a:endParaRPr lang="en-US" dirty="0"/>
          </a:p>
        </p:txBody>
      </p:sp>
      <p:sp>
        <p:nvSpPr>
          <p:cNvPr id="3" name="Content Placeholder 2"/>
          <p:cNvSpPr>
            <a:spLocks noGrp="1"/>
          </p:cNvSpPr>
          <p:nvPr>
            <p:ph idx="1"/>
          </p:nvPr>
        </p:nvSpPr>
        <p:spPr>
          <a:xfrm>
            <a:off x="218941" y="1416677"/>
            <a:ext cx="7096259" cy="4624686"/>
          </a:xfrm>
        </p:spPr>
        <p:txBody>
          <a:bodyPr>
            <a:normAutofit lnSpcReduction="10000"/>
          </a:bodyPr>
          <a:lstStyle/>
          <a:p>
            <a:r>
              <a:rPr lang="en-US" dirty="0">
                <a:hlinkClick r:id="rId2"/>
              </a:rPr>
              <a:t>Physical development </a:t>
            </a:r>
            <a:r>
              <a:rPr lang="en-US" dirty="0"/>
              <a:t>provides children with the abilities they need to explore and interact with the world around them. A young child's physical growth first begins as muscles gain strength and children gradually develop coordination</a:t>
            </a:r>
            <a:r>
              <a:rPr lang="en-US" dirty="0" smtClean="0"/>
              <a:t>.</a:t>
            </a:r>
          </a:p>
          <a:p>
            <a:r>
              <a:rPr lang="en-US" dirty="0" smtClean="0"/>
              <a:t>Not limited to hitting percentiles on growth chart.</a:t>
            </a:r>
          </a:p>
          <a:p>
            <a:r>
              <a:rPr lang="en-US" dirty="0" smtClean="0"/>
              <a:t>All children will grow in the same order, but at different rates.</a:t>
            </a:r>
          </a:p>
          <a:p>
            <a:r>
              <a:rPr lang="en-US" dirty="0" smtClean="0"/>
              <a:t>Encompasses the term “Motor Development”</a:t>
            </a:r>
          </a:p>
          <a:p>
            <a:r>
              <a:rPr lang="en-US" dirty="0" smtClean="0"/>
              <a:t>Parents can encourage healthy physical development by:</a:t>
            </a:r>
          </a:p>
          <a:p>
            <a:r>
              <a:rPr lang="en-US" dirty="0" smtClean="0">
                <a:solidFill>
                  <a:schemeClr val="accent1"/>
                </a:solidFill>
              </a:rPr>
              <a:t>1.	Children </a:t>
            </a:r>
            <a:r>
              <a:rPr lang="en-US" dirty="0">
                <a:solidFill>
                  <a:schemeClr val="accent1"/>
                </a:solidFill>
              </a:rPr>
              <a:t>and young people should participate in at least 60 minutes (and up to several hours) of moderate- to vigorous-intensity physical activity every day.</a:t>
            </a:r>
          </a:p>
          <a:p>
            <a:r>
              <a:rPr lang="en-US" dirty="0">
                <a:solidFill>
                  <a:schemeClr val="accent1"/>
                </a:solidFill>
              </a:rPr>
              <a:t>2.    Children and young people should not spend more than two hours a day using electronic media for entertainment (e.g. computer games, Internet, TV), particularly during daylight hours. </a:t>
            </a:r>
          </a:p>
          <a:p>
            <a:pPr marL="0" indent="0">
              <a:buNone/>
            </a:pPr>
            <a:endParaRPr lang="en-US" dirty="0" smtClean="0"/>
          </a:p>
        </p:txBody>
      </p:sp>
      <p:pic>
        <p:nvPicPr>
          <p:cNvPr id="3074" name="Picture 2" descr="http://www.chartsgraphsdiagrams.com/HealthCharts/images/growth-2-20-boy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93116" y="609600"/>
            <a:ext cx="4140381" cy="58250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50554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716924"/>
          </a:xfrm>
        </p:spPr>
        <p:txBody>
          <a:bodyPr/>
          <a:lstStyle/>
          <a:p>
            <a:r>
              <a:rPr lang="en-US" dirty="0" smtClean="0"/>
              <a:t>Motor Development</a:t>
            </a:r>
            <a:endParaRPr lang="en-US" dirty="0"/>
          </a:p>
        </p:txBody>
      </p:sp>
      <p:sp>
        <p:nvSpPr>
          <p:cNvPr id="3" name="Content Placeholder 2"/>
          <p:cNvSpPr>
            <a:spLocks noGrp="1"/>
          </p:cNvSpPr>
          <p:nvPr>
            <p:ph idx="1"/>
          </p:nvPr>
        </p:nvSpPr>
        <p:spPr>
          <a:xfrm>
            <a:off x="677333" y="1326524"/>
            <a:ext cx="7178779" cy="4714838"/>
          </a:xfrm>
        </p:spPr>
        <p:txBody>
          <a:bodyPr/>
          <a:lstStyle/>
          <a:p>
            <a:r>
              <a:rPr lang="en-US" dirty="0" smtClean="0"/>
              <a:t>Children grow as a result of both maturation and learning</a:t>
            </a:r>
          </a:p>
          <a:p>
            <a:r>
              <a:rPr lang="en-US" dirty="0" smtClean="0"/>
              <a:t>Maturation: internally programmed growth.</a:t>
            </a:r>
          </a:p>
          <a:p>
            <a:pPr lvl="1"/>
            <a:r>
              <a:rPr lang="en-US" dirty="0" smtClean="0"/>
              <a:t>There is no point in pushing a child to develop if they have not reached </a:t>
            </a:r>
            <a:r>
              <a:rPr lang="en-US" i="1" dirty="0" smtClean="0"/>
              <a:t>maturational readiness. </a:t>
            </a:r>
            <a:r>
              <a:rPr lang="en-US" dirty="0" err="1" smtClean="0"/>
              <a:t>Eg</a:t>
            </a:r>
            <a:r>
              <a:rPr lang="en-US" dirty="0" smtClean="0"/>
              <a:t>. Walking requires coordination and nerve development.</a:t>
            </a:r>
          </a:p>
          <a:p>
            <a:r>
              <a:rPr lang="en-US" dirty="0" smtClean="0"/>
              <a:t>Reflexes, Gross &amp; Fine Motor Skills</a:t>
            </a:r>
          </a:p>
          <a:p>
            <a:pPr lvl="1"/>
            <a:r>
              <a:rPr lang="en-US" dirty="0" smtClean="0"/>
              <a:t>Reflexes - Grasping &amp; Rooting reflexes in newborns</a:t>
            </a:r>
          </a:p>
          <a:p>
            <a:pPr lvl="1"/>
            <a:r>
              <a:rPr lang="en-US" dirty="0" smtClean="0"/>
              <a:t>Gross Motor Skills – coordination and control of large muscles &amp; skills, (rolling over, walking, jumping).</a:t>
            </a:r>
          </a:p>
          <a:p>
            <a:pPr lvl="1"/>
            <a:r>
              <a:rPr lang="en-US" dirty="0" smtClean="0"/>
              <a:t>Fine Motor Skills – coordination of small muscles &amp; skills, (holding things, picking up small items, scribbling with a pencil).</a:t>
            </a:r>
          </a:p>
        </p:txBody>
      </p:sp>
      <p:pic>
        <p:nvPicPr>
          <p:cNvPr id="4098" name="Picture 2" descr="https://encrypted-tbn3.gstatic.com/images?q=tbn:ANd9GcQ1GZX5Ggf5mlGLuiWrw861oXQvPKuFkaRokTvSRafRwOLleLY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82144" y="211828"/>
            <a:ext cx="3260588" cy="1866331"/>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s://encrypted-tbn0.gstatic.com/images?q=tbn:ANd9GcTjdZ_U0QJaJ3hyovw0ZmrlJT8pi4haVev-yFiqJe2GjkMJCr6Z"/>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82144" y="2230995"/>
            <a:ext cx="3321796" cy="2210505"/>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http://everydaylife.globalpost.com/DM-Resize/photos.demandstudios.com/getty/article/117/252/85322696.jpg?w=600&amp;h=600&amp;keep_ratio=1&amp;webp=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82144" y="4594336"/>
            <a:ext cx="3180053" cy="2120035"/>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https://encrypted-tbn2.gstatic.com/images?q=tbn:ANd9GcTGFw4XGwGeG-kylzBDeuNEMhsoZc_PALGNmMVFeIJuPa0PN88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13645" y="4982130"/>
            <a:ext cx="5357612" cy="17761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62129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Language Development</a:t>
            </a:r>
            <a:endParaRPr lang="en-US" dirty="0"/>
          </a:p>
        </p:txBody>
      </p:sp>
      <p:sp>
        <p:nvSpPr>
          <p:cNvPr id="3" name="Content Placeholder 2"/>
          <p:cNvSpPr>
            <a:spLocks noGrp="1"/>
          </p:cNvSpPr>
          <p:nvPr>
            <p:ph idx="1"/>
          </p:nvPr>
        </p:nvSpPr>
        <p:spPr>
          <a:xfrm>
            <a:off x="677334" y="1326525"/>
            <a:ext cx="6328773" cy="4714838"/>
          </a:xfrm>
        </p:spPr>
        <p:txBody>
          <a:bodyPr/>
          <a:lstStyle/>
          <a:p>
            <a:r>
              <a:rPr lang="en-US" dirty="0" smtClean="0"/>
              <a:t>Language Development is a Multi-step Process: </a:t>
            </a:r>
          </a:p>
          <a:p>
            <a:r>
              <a:rPr lang="en-US" dirty="0" smtClean="0">
                <a:solidFill>
                  <a:schemeClr val="accent1"/>
                </a:solidFill>
              </a:rPr>
              <a:t>1. Making the signs – by hand or by mouth</a:t>
            </a:r>
          </a:p>
          <a:p>
            <a:r>
              <a:rPr lang="en-US" dirty="0" smtClean="0">
                <a:solidFill>
                  <a:schemeClr val="accent1"/>
                </a:solidFill>
              </a:rPr>
              <a:t>2. Giving them meaning</a:t>
            </a:r>
          </a:p>
          <a:p>
            <a:r>
              <a:rPr lang="en-US" dirty="0" smtClean="0">
                <a:solidFill>
                  <a:schemeClr val="accent1"/>
                </a:solidFill>
              </a:rPr>
              <a:t>3. Using grammar (arranging symbols to produce new meanings).</a:t>
            </a:r>
          </a:p>
          <a:p>
            <a:pPr lvl="1"/>
            <a:r>
              <a:rPr lang="en-US" dirty="0">
                <a:solidFill>
                  <a:schemeClr val="accent1"/>
                </a:solidFill>
              </a:rPr>
              <a:t>Telegraphic Speech – missing words, but get meaning across, </a:t>
            </a:r>
            <a:r>
              <a:rPr lang="en-US" dirty="0" err="1">
                <a:solidFill>
                  <a:schemeClr val="accent1"/>
                </a:solidFill>
              </a:rPr>
              <a:t>ie</a:t>
            </a:r>
            <a:r>
              <a:rPr lang="en-US" dirty="0">
                <a:solidFill>
                  <a:schemeClr val="accent1"/>
                </a:solidFill>
              </a:rPr>
              <a:t>. “Daddy fall down</a:t>
            </a:r>
            <a:r>
              <a:rPr lang="en-US" dirty="0" smtClean="0">
                <a:solidFill>
                  <a:schemeClr val="accent1"/>
                </a:solidFill>
              </a:rPr>
              <a:t>”</a:t>
            </a:r>
          </a:p>
          <a:p>
            <a:pPr lvl="1"/>
            <a:r>
              <a:rPr lang="en-US" dirty="0" smtClean="0">
                <a:solidFill>
                  <a:schemeClr val="accent1"/>
                </a:solidFill>
              </a:rPr>
              <a:t>Positive Errors “Daddy </a:t>
            </a:r>
            <a:r>
              <a:rPr lang="en-US" dirty="0" err="1" smtClean="0">
                <a:solidFill>
                  <a:schemeClr val="accent1"/>
                </a:solidFill>
              </a:rPr>
              <a:t>goed</a:t>
            </a:r>
            <a:r>
              <a:rPr lang="en-US" dirty="0" smtClean="0">
                <a:solidFill>
                  <a:schemeClr val="accent1"/>
                </a:solidFill>
              </a:rPr>
              <a:t> yesterday” – applying grammatical rules appropriately</a:t>
            </a:r>
            <a:endParaRPr lang="en-US" dirty="0">
              <a:solidFill>
                <a:schemeClr val="accent1"/>
              </a:solidFill>
            </a:endParaRPr>
          </a:p>
          <a:p>
            <a:r>
              <a:rPr lang="en-US" dirty="0" smtClean="0"/>
              <a:t>Children imitate the sounds of those around them, receive praise when things sound like words &amp; learn the language they are most exposed to.  *Any infant could learn any other language just as easily.</a:t>
            </a:r>
          </a:p>
          <a:p>
            <a:endParaRPr lang="en-US" dirty="0" smtClean="0"/>
          </a:p>
          <a:p>
            <a:pPr marL="0" indent="0">
              <a:buNone/>
            </a:pPr>
            <a:endParaRPr lang="en-US" dirty="0"/>
          </a:p>
          <a:p>
            <a:pPr marL="0" indent="0">
              <a:buNone/>
            </a:pPr>
            <a:endParaRPr lang="en-US" dirty="0"/>
          </a:p>
        </p:txBody>
      </p:sp>
      <p:sp>
        <p:nvSpPr>
          <p:cNvPr id="4" name="TextBox 3"/>
          <p:cNvSpPr txBox="1"/>
          <p:nvPr/>
        </p:nvSpPr>
        <p:spPr>
          <a:xfrm>
            <a:off x="7160652" y="1313647"/>
            <a:ext cx="3812147" cy="5447645"/>
          </a:xfrm>
          <a:prstGeom prst="rect">
            <a:avLst/>
          </a:prstGeom>
          <a:noFill/>
        </p:spPr>
        <p:txBody>
          <a:bodyPr wrap="square" rtlCol="0">
            <a:spAutoFit/>
          </a:bodyPr>
          <a:lstStyle/>
          <a:p>
            <a:r>
              <a:rPr lang="en-US" sz="2400" u="sng" dirty="0" smtClean="0"/>
              <a:t>Vocabulary Development</a:t>
            </a:r>
          </a:p>
          <a:p>
            <a:r>
              <a:rPr lang="en-US" dirty="0" smtClean="0"/>
              <a:t>By 12 months – 5-10 words</a:t>
            </a:r>
          </a:p>
          <a:p>
            <a:endParaRPr lang="en-US" dirty="0" smtClean="0"/>
          </a:p>
          <a:p>
            <a:r>
              <a:rPr lang="en-US" dirty="0" smtClean="0"/>
              <a:t>By 18 months – vocab has doubled (between 18 months &amp; 5 years, will add 5-10 words a day)</a:t>
            </a:r>
          </a:p>
          <a:p>
            <a:endParaRPr lang="en-US" dirty="0" smtClean="0"/>
          </a:p>
          <a:p>
            <a:r>
              <a:rPr lang="en-US" dirty="0" smtClean="0"/>
              <a:t>By 2 years -200-300 words</a:t>
            </a:r>
          </a:p>
          <a:p>
            <a:endParaRPr lang="en-US" dirty="0" smtClean="0"/>
          </a:p>
          <a:p>
            <a:r>
              <a:rPr lang="en-US" dirty="0" smtClean="0"/>
              <a:t>By 3 years – approaching 1000 words, beginning to include simple sentences</a:t>
            </a:r>
          </a:p>
          <a:p>
            <a:endParaRPr lang="en-US" dirty="0" smtClean="0"/>
          </a:p>
          <a:p>
            <a:r>
              <a:rPr lang="en-US" dirty="0" smtClean="0"/>
              <a:t>By 6 years – 2500 words, can understand more than 20,000 words</a:t>
            </a:r>
          </a:p>
          <a:p>
            <a:endParaRPr lang="en-US" dirty="0" smtClean="0"/>
          </a:p>
          <a:p>
            <a:r>
              <a:rPr lang="en-US" dirty="0" smtClean="0"/>
              <a:t>By adulthood – 50,000 words</a:t>
            </a:r>
          </a:p>
          <a:p>
            <a:endParaRPr lang="en-US" dirty="0"/>
          </a:p>
        </p:txBody>
      </p:sp>
    </p:spTree>
    <p:extLst>
      <p:ext uri="{BB962C8B-B14F-4D97-AF65-F5344CB8AC3E}">
        <p14:creationId xmlns:p14="http://schemas.microsoft.com/office/powerpoint/2010/main" val="4170760791"/>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8C59B386-999D-4CB6-B907-9F3997C027CC}"/>
    </a:ext>
  </a:extLst>
</a:theme>
</file>

<file path=docProps/app.xml><?xml version="1.0" encoding="utf-8"?>
<Properties xmlns="http://schemas.openxmlformats.org/officeDocument/2006/extended-properties" xmlns:vt="http://schemas.openxmlformats.org/officeDocument/2006/docPropsVTypes">
  <Template>Facet</Template>
  <TotalTime>739</TotalTime>
  <Words>1149</Words>
  <Application>Microsoft Office PowerPoint</Application>
  <PresentationFormat>Widescreen</PresentationFormat>
  <Paragraphs>124</Paragraphs>
  <Slides>14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Trebuchet MS</vt:lpstr>
      <vt:lpstr>Wingdings 3</vt:lpstr>
      <vt:lpstr>Facet</vt:lpstr>
      <vt:lpstr>DEVELOPMENTAL PSYCHOLOGY</vt:lpstr>
      <vt:lpstr>Developmental Psychology  Is a branch of psychology that studies physical, cognitive, emotive and social change throughout the life span. It studies the development of cognition, language, sensori-motor skills, personality, and  morality in children to adulthood. </vt:lpstr>
      <vt:lpstr>Study all stages of life, but usually focus on infant/child development:</vt:lpstr>
      <vt:lpstr>DEVELOPMENTAL POP QUIZ: </vt:lpstr>
      <vt:lpstr>PowerPoint Presentation</vt:lpstr>
      <vt:lpstr>IS DEVELOPMENT CONTINUOUS?</vt:lpstr>
      <vt:lpstr>Physical Development</vt:lpstr>
      <vt:lpstr>Motor Development</vt:lpstr>
      <vt:lpstr>Language Development</vt:lpstr>
      <vt:lpstr>PowerPoint Presentation</vt:lpstr>
      <vt:lpstr>Cognitive Development</vt:lpstr>
      <vt:lpstr>Jean Piaget: Stages of Cognitive Development</vt:lpstr>
      <vt:lpstr>Emotional Development</vt:lpstr>
      <vt:lpstr>Social Development</vt:lpstr>
    </vt:vector>
  </TitlesOfParts>
  <Company>GPPSD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DEVELOPMENTAL PSYCHOLOGY</dc:title>
  <dc:creator>David Marriott</dc:creator>
  <cp:lastModifiedBy>David Marriott</cp:lastModifiedBy>
  <cp:revision>35</cp:revision>
  <dcterms:created xsi:type="dcterms:W3CDTF">2014-12-01T16:36:15Z</dcterms:created>
  <dcterms:modified xsi:type="dcterms:W3CDTF">2014-12-04T16:27:50Z</dcterms:modified>
</cp:coreProperties>
</file>